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90" r:id="rId3"/>
  </p:sldMasterIdLst>
  <p:notesMasterIdLst>
    <p:notesMasterId r:id="rId31"/>
  </p:notesMasterIdLst>
  <p:sldIdLst>
    <p:sldId id="510" r:id="rId4"/>
    <p:sldId id="619" r:id="rId5"/>
    <p:sldId id="595" r:id="rId6"/>
    <p:sldId id="596" r:id="rId7"/>
    <p:sldId id="605" r:id="rId8"/>
    <p:sldId id="606" r:id="rId9"/>
    <p:sldId id="613" r:id="rId10"/>
    <p:sldId id="609" r:id="rId11"/>
    <p:sldId id="597" r:id="rId12"/>
    <p:sldId id="614" r:id="rId13"/>
    <p:sldId id="615" r:id="rId14"/>
    <p:sldId id="627" r:id="rId15"/>
    <p:sldId id="607" r:id="rId16"/>
    <p:sldId id="616" r:id="rId17"/>
    <p:sldId id="625" r:id="rId18"/>
    <p:sldId id="622" r:id="rId19"/>
    <p:sldId id="624" r:id="rId20"/>
    <p:sldId id="623" r:id="rId21"/>
    <p:sldId id="620" r:id="rId22"/>
    <p:sldId id="630" r:id="rId23"/>
    <p:sldId id="628" r:id="rId24"/>
    <p:sldId id="629" r:id="rId25"/>
    <p:sldId id="610" r:id="rId26"/>
    <p:sldId id="611" r:id="rId27"/>
    <p:sldId id="626" r:id="rId28"/>
    <p:sldId id="618" r:id="rId29"/>
    <p:sldId id="557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6600"/>
    <a:srgbClr val="0000CC"/>
    <a:srgbClr val="990000"/>
    <a:srgbClr val="FF6600"/>
    <a:srgbClr val="000099"/>
    <a:srgbClr val="99FF66"/>
    <a:srgbClr val="66FFFF"/>
    <a:srgbClr val="6633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17" autoAdjust="0"/>
  </p:normalViewPr>
  <p:slideViewPr>
    <p:cSldViewPr>
      <p:cViewPr>
        <p:scale>
          <a:sx n="80" d="100"/>
          <a:sy n="80" d="100"/>
        </p:scale>
        <p:origin x="-1668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FC23A-6F79-4343-9342-1D33F35EE121}" type="datetimeFigureOut">
              <a:rPr lang="ru-RU" smtClean="0"/>
              <a:pPr/>
              <a:t>23.05.2015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DA00C-8C0C-4A93-8AB0-8D740FEBFE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68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DD95B-5816-46F1-A51F-1667F3F25C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C2CCD-8DA3-40F9-B63C-CC7FD36192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73935-95AF-42BB-AEDD-00313A2461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DA298-95FC-434A-BB74-175C673211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3DCF0-A122-478C-B239-87FAD7D8A5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DD95B-5816-46F1-A51F-1667F3F25C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B35DE-223D-4B32-9510-0C939AC350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21AF0-0C64-48CD-B583-DEA5FDBA2C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0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A892B-061D-4B73-BA8D-B83F254646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01D09-3CCE-4BE3-B461-B28F992C0A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6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4A0EC-11F6-4206-B3A0-8D15410BFE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B35DE-223D-4B32-9510-0C939AC3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BA4FD-8EE3-4CAE-ADE9-2258B81501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A4D3-A9D4-43D4-9073-3A0DEE9A11B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0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9D995E-CCF4-42DA-A054-FCF5D82283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9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C2CCD-8DA3-40F9-B63C-CC7FD36192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73935-95AF-42BB-AEDD-00313A2461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DA298-95FC-434A-BB74-175C673211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3DCF0-A122-478C-B239-87FAD7D8A541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DD95B-5816-46F1-A51F-1667F3F25C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B35DE-223D-4B32-9510-0C939AC350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4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21AF0-0C64-48CD-B583-DEA5FDBA2C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21AF0-0C64-48CD-B583-DEA5FDBA2C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A892B-061D-4B73-BA8D-B83F254646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9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01D09-3CCE-4BE3-B461-B28F992C0A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4A0EC-11F6-4206-B3A0-8D15410BFE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0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BA4FD-8EE3-4CAE-ADE9-2258B81501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7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A4D3-A9D4-43D4-9073-3A0DEE9A11B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5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9D995E-CCF4-42DA-A054-FCF5D82283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9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C2CCD-8DA3-40F9-B63C-CC7FD36192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73935-95AF-42BB-AEDD-00313A2461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0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DA298-95FC-434A-BB74-175C673211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3DCF0-A122-478C-B239-87FAD7D8A541}" type="slidenum">
              <a:rPr lang="ru-R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9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A892B-061D-4B73-BA8D-B83F254646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01D09-3CCE-4BE3-B461-B28F992C0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4A0EC-11F6-4206-B3A0-8D15410BFE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BA4FD-8EE3-4CAE-ADE9-2258B8150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BA4D3-A9D4-43D4-9073-3A0DEE9A11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9D995E-CCF4-42DA-A054-FCF5D8228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E47A9EB-2B08-4FC7-A5E9-D60B166E4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E47A9EB-2B08-4FC7-A5E9-D60B166E44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56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E47A9EB-2B08-4FC7-A5E9-D60B166E44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0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apiencefilm.com/wp-content/uploads/2011/11/westcollap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7991475" cy="532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295399"/>
          </a:xfrm>
        </p:spPr>
        <p:txBody>
          <a:bodyPr/>
          <a:lstStyle/>
          <a:p>
            <a:r>
              <a:rPr lang="ru-RU" sz="4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</a:rPr>
              <a:t>Закат </a:t>
            </a:r>
            <a:r>
              <a:rPr lang="ru-RU" sz="48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</a:rPr>
              <a:t>Вашингтона и консенсуса</a:t>
            </a:r>
            <a:endParaRPr lang="ru-RU" sz="46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0" y="5781676"/>
            <a:ext cx="9144000" cy="1076324"/>
          </a:xfrm>
          <a:solidFill>
            <a:srgbClr val="FFCC00">
              <a:alpha val="14902"/>
            </a:srgbClr>
          </a:solidFill>
        </p:spPr>
        <p:txBody>
          <a:bodyPr/>
          <a:lstStyle/>
          <a:p>
            <a:r>
              <a:rPr lang="ru-RU" sz="3500" b="1" dirty="0" smtClean="0">
                <a:ln>
                  <a:solidFill>
                    <a:srgbClr val="FFFF00"/>
                  </a:solidFill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Кризис </a:t>
            </a:r>
            <a:r>
              <a:rPr lang="ru-RU" sz="3500" b="1" dirty="0">
                <a:ln>
                  <a:solidFill>
                    <a:srgbClr val="FFFF00"/>
                  </a:solidFill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общей теории и практики государственного интервенционизма</a:t>
            </a:r>
            <a:endParaRPr lang="ru-RU" sz="3500" dirty="0">
              <a:ln>
                <a:solidFill>
                  <a:srgbClr val="FFFF00"/>
                </a:solidFill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t="12538" r="22594" b="27135"/>
          <a:stretch/>
        </p:blipFill>
        <p:spPr bwMode="auto">
          <a:xfrm>
            <a:off x="25730" y="3600007"/>
            <a:ext cx="5613070" cy="3383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" y="0"/>
            <a:ext cx="9142021" cy="685800"/>
          </a:xfrm>
        </p:spPr>
        <p:txBody>
          <a:bodyPr/>
          <a:lstStyle/>
          <a:p>
            <a:r>
              <a:rPr lang="ru-RU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Новые лидеры и генераторы контента </a:t>
            </a:r>
            <a:endParaRPr lang="ru-RU" sz="36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/>
          <p:nvPr/>
        </p:nvPicPr>
        <p:blipFill rotWithShape="1">
          <a:blip r:embed="rId3"/>
          <a:srcRect l="22145" t="11870" r="23510" b="20997"/>
          <a:stretch/>
        </p:blipFill>
        <p:spPr>
          <a:xfrm>
            <a:off x="3581400" y="609600"/>
            <a:ext cx="5486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85800"/>
          </a:xfrm>
        </p:spPr>
        <p:txBody>
          <a:bodyPr/>
          <a:lstStyle/>
          <a:p>
            <a:r>
              <a:rPr lang="ru-RU" sz="3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Интервенционизм в зените  </a:t>
            </a:r>
            <a:endParaRPr lang="ru-RU" sz="38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Госрасходы в странах Запада 45 – 60% ВВП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Порочная связка «Большой бизнес = Большое государство». Структуры </a:t>
            </a: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too-important-to-fail </a:t>
            </a: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вне условий рынка (моральная угроза)</a:t>
            </a:r>
            <a:endParaRPr lang="en-US" sz="2800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Стимулирование жизни и коммерческой деятельности в долг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Финансовый рынок как вещь в себе, как креатура центральных банков 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«Антимонопольный» шабаш ЕС против высокотехнологических компаний 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US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Spillover effect </a:t>
            </a: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</a:t>
            </a: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</a:t>
            </a: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оличественного смягчения центральных банков развитых стран </a:t>
            </a:r>
          </a:p>
          <a:p>
            <a:pPr>
              <a:buSzPct val="150000"/>
              <a:buBlip>
                <a:blip r:embed="rId2"/>
              </a:buBlip>
            </a:pPr>
            <a:endParaRPr lang="ru-RU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SzPct val="150000"/>
              <a:buBlip>
                <a:blip r:embed="rId2"/>
              </a:buBlip>
            </a:pPr>
            <a:endParaRPr lang="ru-RU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SzPct val="150000"/>
              <a:buBlip>
                <a:blip r:embed="rId2"/>
              </a:buBlip>
            </a:pPr>
            <a:endParaRPr lang="ru-RU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4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08"/>
            <a:ext cx="9067800" cy="682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ru-RU" sz="27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Искусство интерпретаций:</a:t>
            </a:r>
            <a:br>
              <a:rPr lang="ru-RU" sz="27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7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ВВП</a:t>
            </a:r>
            <a:r>
              <a:rPr lang="en-US" sz="27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 capita </a:t>
            </a:r>
            <a:r>
              <a:rPr lang="ru-RU" sz="27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</a:t>
            </a:r>
            <a:r>
              <a:rPr lang="ru-RU" sz="2700" b="1" dirty="0" err="1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ппс</a:t>
            </a:r>
            <a:r>
              <a:rPr lang="ru-RU" sz="27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1990 </a:t>
            </a:r>
            <a:endParaRPr lang="ru-RU" sz="27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373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905000"/>
          </a:xfrm>
        </p:spPr>
        <p:txBody>
          <a:bodyPr/>
          <a:lstStyle/>
          <a:p>
            <a:r>
              <a:rPr lang="ru-RU" sz="3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Международная банковская мафия/картель</a:t>
            </a:r>
            <a:br>
              <a:rPr lang="ru-RU" sz="3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600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манипуляция обменными курсами на </a:t>
            </a:r>
            <a:r>
              <a:rPr lang="ru-RU" sz="2600" b="1" dirty="0" err="1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форексе</a:t>
            </a:r>
            <a:r>
              <a:rPr lang="ru-RU" sz="2600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при ежедневном объёме торгов </a:t>
            </a:r>
            <a:r>
              <a:rPr lang="en-US" sz="2600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ru-RU" sz="2600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5,3 трлн.  </a:t>
            </a:r>
            <a:endParaRPr lang="ru-RU" sz="2600" b="1" dirty="0">
              <a:ln>
                <a:solidFill>
                  <a:srgbClr val="FFFF00"/>
                </a:solidFill>
              </a:ln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&amp;Mcy;&amp;acy;&amp;khcy;&amp;icy;&amp;ncy;&amp;acy;&amp;tscy;&amp;icy;&amp;icy; &amp;ncy;&amp;acy; For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" y="1981200"/>
            <a:ext cx="9161018" cy="53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4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"/>
          <a:stretch/>
        </p:blipFill>
        <p:spPr bwMode="auto">
          <a:xfrm>
            <a:off x="-304800" y="990599"/>
            <a:ext cx="8665029" cy="601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2760" y="0"/>
            <a:ext cx="9121239" cy="1417638"/>
          </a:xfrm>
        </p:spPr>
        <p:txBody>
          <a:bodyPr/>
          <a:lstStyle/>
          <a:p>
            <a:r>
              <a:rPr lang="ru-RU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Переоценка финансового углубления, стабильности и роста</a:t>
            </a:r>
            <a:endParaRPr lang="ru-RU" sz="36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391400" y="990599"/>
            <a:ext cx="1752600" cy="60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128 стран, 1980-2013гг.</a:t>
            </a:r>
            <a:endParaRPr lang="ru-RU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240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ru-RU" sz="35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Составные части общей теории  государственного интервенционизма  </a:t>
            </a:r>
            <a:endParaRPr lang="ru-RU" sz="35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/>
          <a:lstStyle/>
          <a:p>
            <a:pPr lvl="0">
              <a:buBlip>
                <a:blip r:embed="rId2"/>
              </a:buBlip>
            </a:pPr>
            <a:r>
              <a:rPr lang="ru-RU" sz="28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Неокейнсианство</a:t>
            </a:r>
            <a:endParaRPr lang="ru-RU" sz="28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>
              <a:buBlip>
                <a:blip r:embed="rId2"/>
              </a:buBlip>
            </a:pP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Монетаризм</a:t>
            </a:r>
          </a:p>
          <a:p>
            <a:pPr lvl="0">
              <a:buBlip>
                <a:blip r:embed="rId2"/>
              </a:buBlip>
            </a:pPr>
            <a:r>
              <a:rPr lang="ru-RU" sz="28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Неоинституционализм</a:t>
            </a:r>
            <a:endParaRPr lang="ru-RU" sz="28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Теории поиска </a:t>
            </a: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оптимума и эквилибриума на основе эконометрического моделирования </a:t>
            </a:r>
          </a:p>
          <a:p>
            <a:pPr lvl="0">
              <a:buBlip>
                <a:blip r:embed="rId2"/>
              </a:buBlip>
            </a:pP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Экономика развития</a:t>
            </a:r>
          </a:p>
          <a:p>
            <a:pPr lvl="0">
              <a:buBlip>
                <a:blip r:embed="rId2"/>
              </a:buBlip>
            </a:pP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Теория транзакционных издержек</a:t>
            </a:r>
          </a:p>
          <a:p>
            <a:pPr lvl="0">
              <a:buBlip>
                <a:blip r:embed="rId2"/>
              </a:buBlip>
            </a:pP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Теория игр</a:t>
            </a:r>
          </a:p>
          <a:p>
            <a:pPr lvl="0">
              <a:buBlip>
                <a:blip r:embed="rId2"/>
              </a:buBlip>
            </a:pP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Теория рациональных ожиданий</a:t>
            </a:r>
          </a:p>
          <a:p>
            <a:pPr lvl="0">
              <a:buBlip>
                <a:blip r:embed="rId2"/>
              </a:buBlip>
            </a:pPr>
            <a:r>
              <a:rPr lang="ru-RU" sz="28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Неомарксизм</a:t>
            </a:r>
            <a:endParaRPr lang="ru-RU" sz="28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>
              <a:buBlip>
                <a:blip r:embed="rId2"/>
              </a:buBlip>
            </a:pP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Теории финансовых рынков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6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ru-RU" sz="3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Два мнения:  </a:t>
            </a:r>
            <a:br>
              <a:rPr lang="ru-RU" sz="3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ru-RU" sz="3800" b="1" dirty="0" err="1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Антикапиталист</a:t>
            </a:r>
            <a:r>
              <a:rPr lang="ru-RU" sz="3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Шпенглер 1918г.  </a:t>
            </a:r>
            <a:endParaRPr lang="ru-RU" sz="38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791200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центре политической экономии находится абсолютно незнакомая всем прочим культурам машинная индустрия, которая всецело господствует над образованием понятий и выведением так называемых законов... Денежный кредит… служит базисом определения слов «капитал», «цена», «имущество», которые затем без тени сомнения прикладываются ко всем прочим культурным периодам и жизненным сферам. </a:t>
            </a:r>
          </a:p>
        </p:txBody>
      </p:sp>
    </p:spTree>
    <p:extLst>
      <p:ext uri="{BB962C8B-B14F-4D97-AF65-F5344CB8AC3E}">
        <p14:creationId xmlns:p14="http://schemas.microsoft.com/office/powerpoint/2010/main" val="95386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&amp;Rcy;&amp;ocy;&amp;bcy;&amp;iecy;&amp;rcy;&amp;tcy; &amp;SHcy;&amp;icy;&amp;lcy;&amp;lcy;&amp;iecy;&amp;rcy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066800"/>
            <a:ext cx="4507485" cy="2667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6553200" cy="1752600"/>
          </a:xfrm>
        </p:spPr>
        <p:txBody>
          <a:bodyPr/>
          <a:lstStyle/>
          <a:p>
            <a:r>
              <a:rPr lang="ru-RU" sz="33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ru-RU" sz="3300" b="1" dirty="0" err="1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Антикапиталист</a:t>
            </a:r>
            <a:r>
              <a:rPr lang="ru-RU" sz="33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Роберт Шиллер, </a:t>
            </a:r>
            <a:r>
              <a:rPr lang="ru-RU" sz="2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лауреат Нобелевской премии по экономике 2013г. </a:t>
            </a:r>
            <a:endParaRPr lang="ru-RU" sz="28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524000"/>
            <a:ext cx="6553200" cy="5334000"/>
          </a:xfrm>
        </p:spPr>
        <p:txBody>
          <a:bodyPr/>
          <a:lstStyle/>
          <a:p>
            <a:pPr>
              <a:buNone/>
            </a:pPr>
            <a:r>
              <a:rPr lang="ru-RU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Р. Шиллер предлагает переосмыслить понятие «универсальные права человека» и включить в него право человека на «справедливый компромисс», в частности в отношении финансовых операций. Т. е. банки, страховые компании, инвестиционные фонды обязаны снижать стоимость денег для людей в рамках «хорошего общества», входить в положение плохих должников и прощать им долги – просто делиться с теми, кому не хватает для завершения создания «хорошего общества».</a:t>
            </a:r>
            <a:endParaRPr lang="ru-RU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09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ru-RU" b="1" dirty="0" err="1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Деконсенсусизация</a:t>
            </a:r>
            <a:r>
              <a:rPr lang="ru-RU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ru-RU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Увеличение частотности и глубины кризисов: разные трактовки причин и разные рекомендации, от </a:t>
            </a:r>
            <a:r>
              <a:rPr lang="ru-RU" sz="28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неомарксизма</a:t>
            </a: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до австрийской школы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Интенсификация борьбы между сторонниками математического моделирования и т.н. экономики счастья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Активизация поисков стрелочников распорядителями чужого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Растущая неэффективность традиционных инструментов интервенционизма 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Опасная аккумуляция «лишних» людей, избыточных производств, долгов, дефицитов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39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51" y="2971800"/>
            <a:ext cx="3554749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ru-RU" sz="40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Оружие № 1 очередной перезагрузки интервенционизма </a:t>
            </a:r>
            <a:endParaRPr lang="ru-RU" sz="40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ru-RU" sz="6900" b="1" dirty="0" smtClean="0">
                <a:ln>
                  <a:solidFill>
                    <a:srgbClr val="990000"/>
                  </a:solidFill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Экономика счастья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9" y="2960914"/>
            <a:ext cx="4724400" cy="3601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8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unktum.ru/wp-content/uploads/2013/11/shpengl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762000"/>
            <a:ext cx="2960048" cy="44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ru-RU" sz="47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Почти 100 лет назад </a:t>
            </a:r>
            <a:endParaRPr lang="ru-RU" sz="47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85800"/>
            <a:ext cx="6477000" cy="6172200"/>
          </a:xfrm>
        </p:spPr>
        <p:txBody>
          <a:bodyPr/>
          <a:lstStyle/>
          <a:p>
            <a:pPr marL="0" indent="0">
              <a:buNone/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«… Ныне </a:t>
            </a:r>
            <a:r>
              <a:rPr lang="ru-RU" sz="2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разворачивается решающая схватка между демократией и цезаризмом, между ведущими силами диктаторской капиталистической экономики и чисто политической волей Цезарей к порядку. Чтобы понять это, чтобы постигнуть эту решающую схватку между экономикой и политикой, в которой политика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отвоевывает </a:t>
            </a:r>
            <a:r>
              <a:rPr lang="ru-RU" sz="2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себе свое царство, необходимо бросить взгляд на физиономию истории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экономики».</a:t>
            </a:r>
          </a:p>
          <a:p>
            <a:pPr marL="0" indent="0">
              <a:buNone/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«Закат Западного мира». Освальд Шпенглер. </a:t>
            </a:r>
            <a:r>
              <a:rPr lang="ru-RU" sz="2600" b="1" dirty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1918</a:t>
            </a:r>
          </a:p>
        </p:txBody>
      </p:sp>
    </p:spTree>
    <p:extLst>
      <p:ext uri="{BB962C8B-B14F-4D97-AF65-F5344CB8AC3E}">
        <p14:creationId xmlns:p14="http://schemas.microsoft.com/office/powerpoint/2010/main" val="202422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r>
              <a:rPr lang="ru-RU" sz="35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Оружие № 2</a:t>
            </a:r>
            <a:br>
              <a:rPr lang="ru-RU" sz="35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5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Экономика равенства </a:t>
            </a:r>
            <a:r>
              <a:rPr lang="ru-RU" sz="2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(ОЭСР, ООН</a:t>
            </a:r>
            <a:r>
              <a:rPr lang="ru-RU" sz="2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ВБ, университеты </a:t>
            </a:r>
            <a:r>
              <a:rPr lang="en-US" sz="2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Ivy League</a:t>
            </a:r>
            <a:r>
              <a:rPr lang="ru-RU" sz="24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2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ru-RU" sz="24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ru-RU" sz="35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Сегодня </a:t>
            </a:r>
            <a:r>
              <a:rPr lang="ru-RU" sz="35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разница в доходам между 10% самых богатых и 10% самых бедных – в 9,6 раз. </a:t>
            </a:r>
            <a:r>
              <a:rPr lang="ru-RU" sz="35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Самый большой разрыв за последние 30 лет.</a:t>
            </a:r>
          </a:p>
          <a:p>
            <a:pPr>
              <a:buBlip>
                <a:blip r:embed="rId2"/>
              </a:buBlip>
            </a:pPr>
            <a:r>
              <a:rPr lang="ru-RU" sz="35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Концентрация </a:t>
            </a:r>
            <a:r>
              <a:rPr lang="ru-RU" sz="35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богатства: 10% самых богатых семей владеет 50% богатства, следующие 50% владеют 47% богатства, а остальные 40% домашних хозяйств – только 3</a:t>
            </a:r>
            <a:r>
              <a:rPr lang="ru-RU" sz="3500" b="1" dirty="0" smtClean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%.</a:t>
            </a:r>
            <a:endParaRPr lang="ru-RU" sz="3500" b="1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8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ru-RU" sz="42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Эконометрическое шулерство. </a:t>
            </a:r>
            <a:r>
              <a:rPr lang="ru-RU" sz="4200" b="1" dirty="0" err="1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Кругман</a:t>
            </a:r>
            <a:r>
              <a:rPr lang="ru-RU" sz="42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кейс </a:t>
            </a:r>
            <a:endParaRPr lang="ru-RU" sz="42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19201"/>
            <a:ext cx="9144000" cy="5486399"/>
          </a:xfrm>
        </p:spPr>
        <p:txBody>
          <a:bodyPr/>
          <a:lstStyle/>
          <a:p>
            <a:pPr marL="0" indent="0">
              <a:buNone/>
            </a:pPr>
            <a:r>
              <a:rPr lang="ru-RU" sz="3800" b="1" dirty="0" smtClean="0">
                <a:ln>
                  <a:solidFill>
                    <a:srgbClr val="0000CC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Попытка установить корреляцию между процентными ставками ФРС и количеством новостроек: </a:t>
            </a:r>
          </a:p>
          <a:p>
            <a:pPr marL="0" indent="0">
              <a:buNone/>
            </a:pPr>
            <a:r>
              <a:rPr lang="ru-RU" sz="3800" b="1" dirty="0" smtClean="0">
                <a:ln>
                  <a:solidFill>
                    <a:srgbClr val="0000CC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П. </a:t>
            </a:r>
            <a:r>
              <a:rPr lang="ru-RU" sz="3800" b="1" dirty="0" err="1" smtClean="0">
                <a:ln>
                  <a:solidFill>
                    <a:srgbClr val="0000CC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Кругман</a:t>
            </a:r>
            <a:r>
              <a:rPr lang="ru-RU" sz="3800" b="1" dirty="0" smtClean="0">
                <a:ln>
                  <a:solidFill>
                    <a:srgbClr val="0000CC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не включил в эксперимент по установлению нужной себе корреляции данные начала 1960-ых, и период 2000-ых, всего было исключено из анализа 20 лет из 55 лет</a:t>
            </a:r>
            <a:endParaRPr lang="ru-RU" sz="3800" dirty="0"/>
          </a:p>
        </p:txBody>
      </p:sp>
    </p:spTree>
    <p:extLst>
      <p:ext uri="{BB962C8B-B14F-4D97-AF65-F5344CB8AC3E}">
        <p14:creationId xmlns:p14="http://schemas.microsoft.com/office/powerpoint/2010/main" val="5462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172200" y="274638"/>
            <a:ext cx="2971800" cy="1143000"/>
          </a:xfrm>
        </p:spPr>
        <p:txBody>
          <a:bodyPr/>
          <a:lstStyle/>
          <a:p>
            <a:r>
              <a:rPr lang="ru-RU" sz="3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</a:t>
            </a:r>
            <a:r>
              <a:rPr lang="ru-RU" sz="3800" b="1" dirty="0" err="1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Кругмана</a:t>
            </a:r>
            <a:r>
              <a:rPr lang="ru-RU" sz="38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38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fed funds rate housing sta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390856"/>
            <a:ext cx="6467189" cy="35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6248400" cy="339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3886200"/>
            <a:ext cx="2438400" cy="1371600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300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Полные данные </a:t>
            </a:r>
            <a:endParaRPr lang="ru-RU" sz="3300" b="1" dirty="0">
              <a:ln>
                <a:solidFill>
                  <a:srgbClr val="FFFF00"/>
                </a:solidFill>
              </a:ln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61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ecx.images-amazon.com/images/I/519GHQdy8TL._SY34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88984"/>
            <a:ext cx="2362200" cy="361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ru-RU" sz="33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Изощрённая защита интервенционистов </a:t>
            </a:r>
            <a:endParaRPr lang="ru-RU" sz="33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685800"/>
            <a:ext cx="7162800" cy="6172200"/>
          </a:xfrm>
        </p:spPr>
        <p:txBody>
          <a:bodyPr/>
          <a:lstStyle/>
          <a:p>
            <a:pPr>
              <a:buSzPct val="150000"/>
              <a:buBlip>
                <a:blip r:embed="rId3"/>
              </a:buBlip>
            </a:pPr>
            <a:r>
              <a:rPr lang="ru-RU" sz="2500" b="1" dirty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Капитализм 1.0</a:t>
            </a:r>
            <a:r>
              <a:rPr lang="ru-RU" sz="25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.: </a:t>
            </a:r>
            <a:r>
              <a:rPr lang="ru-RU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середины </a:t>
            </a:r>
            <a:r>
              <a:rPr lang="ru-RU" sz="25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 века до </a:t>
            </a:r>
            <a:r>
              <a:rPr lang="ru-RU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1930-ых; </a:t>
            </a:r>
            <a:r>
              <a:rPr lang="ru-RU" sz="25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полное отделение экономики и </a:t>
            </a:r>
            <a:r>
              <a:rPr lang="ru-RU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политики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sz="2500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Капитализм 2.0:</a:t>
            </a:r>
            <a:r>
              <a:rPr lang="ru-RU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5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1930-ые – 1970-ые; рынок провалился, государство знает, что </a:t>
            </a:r>
            <a:r>
              <a:rPr lang="ru-RU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делать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sz="2500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Капитализм 3.0:</a:t>
            </a:r>
            <a:r>
              <a:rPr lang="ru-RU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5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1979 – 2000-ые; государство провалилось, рынок </a:t>
            </a:r>
            <a:r>
              <a:rPr lang="ru-RU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sz="2500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Капитализм </a:t>
            </a:r>
            <a:r>
              <a:rPr lang="ru-RU" sz="2500" b="1" dirty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4.0</a:t>
            </a:r>
            <a:r>
              <a:rPr lang="ru-RU" sz="25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2010-ые - ? скептическое отношение к государству и рынку. Новая система сдержек и противовесов. Рынок следит, чтобы государство не стало слишком сильным, государство следит, чтобы рынок не допустил катастрофических ошибок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33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23 Things They Don't Tell You About Capitalism (Audiobook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720" y="457200"/>
            <a:ext cx="3276601" cy="327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ru-RU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Антикапиталистический </a:t>
            </a:r>
            <a:r>
              <a:rPr lang="ru-RU" sz="3600" b="1" dirty="0" err="1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абсурдистан</a:t>
            </a:r>
            <a:r>
              <a:rPr lang="ru-RU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36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0" y="533400"/>
            <a:ext cx="8382000" cy="63246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Свободного рынка не существует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Компании не должны управляться во имя интересов собственников.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Большинству людей в богатых странах платят больше, чем должны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Большая макроэкономическая стабильность не сделала мир более стабильным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Политика свободного рынка редко превращает бедные страны в богатые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Капитал имеет национальность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Правительство может выбирать победителей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Несмотря на развал коммунизма, мы по-прежнему живем в плановых экономиках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</a:t>
            </a: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Равенство возможностей может быть несправедливым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Большое правительство делает людей более открытыми к переменам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Хорошая экономическая политика не требует хороших экономистов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37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609600"/>
          </a:xfrm>
        </p:spPr>
        <p:txBody>
          <a:bodyPr/>
          <a:lstStyle/>
          <a:p>
            <a:r>
              <a:rPr lang="ru-RU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Сценарии развития ситуации</a:t>
            </a:r>
            <a:endParaRPr lang="ru-RU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" y="533400"/>
            <a:ext cx="9067800" cy="6324600"/>
          </a:xfrm>
        </p:spPr>
        <p:txBody>
          <a:bodyPr/>
          <a:lstStyle/>
          <a:p>
            <a:pPr>
              <a:buSzPct val="150000"/>
              <a:buBlip>
                <a:blip r:embed="rId2"/>
              </a:buBlip>
            </a:pPr>
            <a:r>
              <a:rPr lang="ru-RU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Оптимистический: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новые международные институты (без ООН, МВФ, ВБ, ЕБРР), новый монетарный порядок, резкое сокращение ресурсов и активов в руках распорядителей чужого, триумф Австрийской школы экономики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Инерционный: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латание дыр, заливание проблем ликвидностью, валютные войны, бесконечные саммиты, увеличение числа дефолтов и т.д. 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Пессимистический: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третья мировая (гибридная), чистое разрушение капитала десятков стран, изоляционизм, интеллектуальная и научная пещерность 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b="1" dirty="0" smtClean="0">
                <a:ln>
                  <a:solidFill>
                    <a:srgbClr val="FFFF00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Мистический: 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второе пришествие </a:t>
            </a:r>
            <a:endParaRPr lang="ru-RU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59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Working-office-sinceMarch19-2015\hap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05881"/>
            <a:ext cx="9296400" cy="696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-105881"/>
            <a:ext cx="9144000" cy="2315681"/>
          </a:xfrm>
        </p:spPr>
        <p:txBody>
          <a:bodyPr/>
          <a:lstStyle/>
          <a:p>
            <a:r>
              <a:rPr lang="ru-RU" sz="4200" b="1" dirty="0" smtClean="0">
                <a:ln w="12700">
                  <a:solidFill>
                    <a:srgbClr val="990000"/>
                  </a:solidFill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Геннадий Лебедев инвестировал бы свои силы, энергию и драйв в первый сценарий  </a:t>
            </a:r>
            <a:endParaRPr lang="ru-RU" sz="4200" b="1" dirty="0">
              <a:ln w="12700">
                <a:solidFill>
                  <a:srgbClr val="990000"/>
                </a:solidFill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Овал 1"/>
          <p:cNvSpPr/>
          <p:nvPr/>
        </p:nvSpPr>
        <p:spPr>
          <a:xfrm rot="19806770">
            <a:off x="3259693" y="3060856"/>
            <a:ext cx="2997443" cy="1447800"/>
          </a:xfrm>
          <a:prstGeom prst="ellipse">
            <a:avLst/>
          </a:prstGeom>
          <a:solidFill>
            <a:srgbClr val="FF66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300" b="1" dirty="0" smtClean="0">
                <a:ln>
                  <a:solidFill>
                    <a:srgbClr val="990000"/>
                  </a:solidFill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ВЫ?</a:t>
            </a:r>
            <a:endParaRPr lang="ru-RU" sz="4300" b="1" dirty="0">
              <a:ln>
                <a:solidFill>
                  <a:srgbClr val="990000"/>
                </a:solidFill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128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9" name="Picture 5" descr="LogoFreedomFin29060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/>
          <a:srcRect l="60762" t="58652" r="3117" b="3014"/>
          <a:stretch>
            <a:fillRect/>
          </a:stretch>
        </p:blipFill>
        <p:spPr>
          <a:xfrm>
            <a:off x="7086600" y="4922762"/>
            <a:ext cx="2057399" cy="1935237"/>
          </a:xfrm>
        </p:spPr>
      </p:pic>
      <p:sp>
        <p:nvSpPr>
          <p:cNvPr id="1074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686800" cy="14287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900" b="1" dirty="0" smtClean="0">
                <a:solidFill>
                  <a:srgbClr val="008000"/>
                </a:solidFill>
              </a:rPr>
              <a:t/>
            </a:r>
            <a:br>
              <a:rPr lang="ru-RU" sz="4900" b="1" dirty="0" smtClean="0">
                <a:solidFill>
                  <a:srgbClr val="008000"/>
                </a:solidFill>
              </a:rPr>
            </a:br>
            <a:endParaRPr lang="ru-RU" sz="4900" b="1" dirty="0" smtClean="0">
              <a:solidFill>
                <a:srgbClr val="008000"/>
              </a:solidFill>
            </a:endParaRPr>
          </a:p>
        </p:txBody>
      </p:sp>
      <p:sp>
        <p:nvSpPr>
          <p:cNvPr id="1074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2400"/>
            <a:ext cx="9144000" cy="5562600"/>
          </a:xfrm>
        </p:spPr>
        <p:txBody>
          <a:bodyPr>
            <a:normAutofit fontScale="70000" lnSpcReduction="20000"/>
          </a:bodyPr>
          <a:lstStyle/>
          <a:p>
            <a:pPr algn="ctr" eaLnBrk="1" hangingPunct="1">
              <a:buFontTx/>
              <a:buNone/>
              <a:defRPr/>
            </a:pPr>
            <a:r>
              <a:rPr lang="ru-RU" sz="4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parajita" pitchFamily="34" charset="0"/>
              </a:rPr>
              <a:t>СПАСИБО ЗА ВНИМАНИЕ !</a:t>
            </a:r>
          </a:p>
          <a:p>
            <a:pPr algn="ctr" eaLnBrk="1" hangingPunct="1">
              <a:buFontTx/>
              <a:buNone/>
              <a:defRPr/>
            </a:pPr>
            <a:r>
              <a:rPr lang="ru-RU" sz="4400" b="1" dirty="0" smtClean="0">
                <a:ln>
                  <a:solidFill>
                    <a:srgbClr val="00B0F0"/>
                  </a:solidFill>
                </a:ln>
                <a:solidFill>
                  <a:srgbClr val="000099"/>
                </a:solidFill>
              </a:rPr>
              <a:t>Читайте нас на</a:t>
            </a:r>
          </a:p>
          <a:p>
            <a:pPr algn="ctr" eaLnBrk="1" hangingPunct="1">
              <a:buFontTx/>
              <a:buNone/>
              <a:defRPr/>
            </a:pPr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rgbClr val="CC0000"/>
                </a:solidFill>
              </a:rPr>
              <a:t>www.liberty-belarus.info</a:t>
            </a:r>
            <a:endParaRPr lang="ru-RU" sz="4400" b="1" dirty="0" smtClean="0">
              <a:ln>
                <a:solidFill>
                  <a:srgbClr val="FFFF00"/>
                </a:solidFill>
              </a:ln>
              <a:solidFill>
                <a:srgbClr val="CC0000"/>
              </a:solidFill>
            </a:endParaRPr>
          </a:p>
          <a:p>
            <a:pPr algn="ctr" eaLnBrk="1" hangingPunct="1">
              <a:buFontTx/>
              <a:buNone/>
              <a:defRPr/>
            </a:pPr>
            <a:r>
              <a:rPr lang="ru-RU" sz="4400" b="1" dirty="0" smtClean="0">
                <a:ln>
                  <a:solidFill>
                    <a:srgbClr val="00B0F0"/>
                  </a:solidFill>
                </a:ln>
                <a:solidFill>
                  <a:srgbClr val="000099"/>
                </a:solidFill>
              </a:rPr>
              <a:t>Слушайте нас на</a:t>
            </a:r>
          </a:p>
          <a:p>
            <a:pPr algn="ctr" eaLnBrk="1" hangingPunct="1">
              <a:buFontTx/>
              <a:buNone/>
              <a:defRPr/>
            </a:pPr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rgbClr val="CC0000"/>
                </a:solidFill>
              </a:rPr>
              <a:t>www.primus.by </a:t>
            </a:r>
            <a:r>
              <a:rPr lang="ru-RU" sz="4400" b="1" dirty="0" smtClean="0">
                <a:ln>
                  <a:solidFill>
                    <a:srgbClr val="FFFF00"/>
                  </a:solidFill>
                </a:ln>
                <a:solidFill>
                  <a:srgbClr val="CC0000"/>
                </a:solidFill>
              </a:rPr>
              <a:t> </a:t>
            </a:r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rgbClr val="0000CC"/>
                </a:solidFill>
              </a:rPr>
              <a:t> </a:t>
            </a:r>
          </a:p>
          <a:p>
            <a:pPr algn="ctr" eaLnBrk="1" hangingPunct="1">
              <a:buFontTx/>
              <a:buNone/>
              <a:defRPr/>
            </a:pPr>
            <a:r>
              <a:rPr lang="ru-RU" sz="4400" b="1" dirty="0" smtClean="0">
                <a:ln>
                  <a:solidFill>
                    <a:srgbClr val="00B0F0"/>
                  </a:solidFill>
                </a:ln>
                <a:solidFill>
                  <a:srgbClr val="000099"/>
                </a:solidFill>
              </a:rPr>
              <a:t>Спорьте на </a:t>
            </a:r>
          </a:p>
          <a:p>
            <a:pPr algn="ctr" eaLnBrk="1" hangingPunct="1">
              <a:buFontTx/>
              <a:buNone/>
              <a:defRPr/>
            </a:pPr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</a:rPr>
              <a:t>www.facebook.com</a:t>
            </a:r>
            <a:endParaRPr lang="ru-RU" sz="4400" b="1" dirty="0" smtClean="0">
              <a:ln>
                <a:solidFill>
                  <a:srgbClr val="FFFF00"/>
                </a:solidFill>
              </a:ln>
              <a:solidFill>
                <a:srgbClr val="C00000"/>
              </a:solidFill>
            </a:endParaRPr>
          </a:p>
          <a:p>
            <a:pPr algn="ctr" eaLnBrk="1" hangingPunct="1">
              <a:buFontTx/>
              <a:buNone/>
              <a:defRPr/>
            </a:pPr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vk.com</a:t>
            </a:r>
            <a:endParaRPr lang="en-US" sz="44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1" hangingPunct="1">
              <a:buFontTx/>
              <a:buNone/>
              <a:defRPr/>
            </a:pPr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ok.ru</a:t>
            </a:r>
            <a:endParaRPr lang="ru-RU" sz="4400" b="1" dirty="0" smtClean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1" hangingPunct="1">
              <a:buFontTx/>
              <a:buNone/>
              <a:defRPr/>
            </a:pPr>
            <a:r>
              <a:rPr lang="ru-RU" sz="4400" b="1" dirty="0" smtClean="0">
                <a:ln>
                  <a:solidFill>
                    <a:srgbClr val="00B0F0"/>
                  </a:solidFill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Пишите на </a:t>
            </a:r>
          </a:p>
          <a:p>
            <a:pPr algn="ctr" eaLnBrk="1" hangingPunct="1">
              <a:buFontTx/>
              <a:buNone/>
              <a:defRPr/>
            </a:pPr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balance287@gmail.com</a:t>
            </a:r>
            <a:r>
              <a:rPr lang="en-US" sz="4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ru-RU" sz="4400" b="1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2228" name="Picture 4" descr="logoMISES-CENTER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5029200"/>
            <a:ext cx="1573642" cy="1828800"/>
          </a:xfrm>
        </p:spPr>
      </p:pic>
    </p:spTree>
    <p:extLst>
      <p:ext uri="{BB962C8B-B14F-4D97-AF65-F5344CB8AC3E}">
        <p14:creationId xmlns:p14="http://schemas.microsoft.com/office/powerpoint/2010/main" val="6584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ru-RU" sz="34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Обострение конфликтов и противоречий</a:t>
            </a:r>
            <a:endParaRPr lang="ru-RU" sz="34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>
              <a:buSzPct val="150000"/>
              <a:buBlip>
                <a:blip r:embed="rId2"/>
              </a:buBlip>
            </a:pPr>
            <a:r>
              <a:rPr lang="ru-RU" sz="2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Электорат </a:t>
            </a:r>
            <a:r>
              <a:rPr lang="en-US" sz="2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mainstream </a:t>
            </a:r>
            <a:r>
              <a:rPr lang="ru-RU" sz="2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политические партии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Экономика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Политика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Бедные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Богатые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Исламские фундаменталисты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остальной мир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Россия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Украина/Грузия/Запад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Труд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Капитал 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«Зелёные»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Промышленность 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Феминистки/ЛГБТ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консерватор</a:t>
            </a:r>
            <a:r>
              <a:rPr lang="ru-RU" sz="2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ы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Марксисты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либералы 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Китай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протекционизм ЕС/США 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Китай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Япония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Должники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Кредиторы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Экспортёры нефти </a:t>
            </a:r>
            <a:r>
              <a:rPr lang="en-US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ru-RU" sz="2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покупатели нефти </a:t>
            </a:r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9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74568"/>
            <a:ext cx="4828309" cy="50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ru-RU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Мир-2015 в состоянии </a:t>
            </a:r>
            <a:br>
              <a:rPr lang="ru-RU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«горячей» войны </a:t>
            </a:r>
            <a:endParaRPr lang="ru-RU" sz="36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8200"/>
            <a:ext cx="6400800" cy="6019800"/>
          </a:xfrm>
        </p:spPr>
        <p:txBody>
          <a:bodyPr/>
          <a:lstStyle/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Россия</a:t>
            </a: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Украина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ИГИЛ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Афганистан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Ирак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Сирия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Ливия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Йемен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Израиль-Палестина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Нигерия/Мали/Нигер/Судан</a:t>
            </a:r>
            <a:endParaRPr lang="ru-RU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Индия/Пакистан</a:t>
            </a:r>
            <a:endParaRPr lang="ru-RU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232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ytereitz.com/wp-content/uploads/2012/04/Confli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71600"/>
            <a:ext cx="621004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ru-RU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Мир-2015: войны без оружия  </a:t>
            </a:r>
            <a:endParaRPr lang="ru-RU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8200"/>
            <a:ext cx="4800600" cy="6019800"/>
          </a:xfrm>
        </p:spPr>
        <p:txBody>
          <a:bodyPr/>
          <a:lstStyle/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Информационные войны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Валютные войны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Торговые войны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Номенклатурные (олигархические) войны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Войны стандартов</a:t>
            </a:r>
          </a:p>
          <a:p>
            <a:pPr>
              <a:buSzPct val="150000"/>
              <a:buBlip>
                <a:blip r:embed="rId3"/>
              </a:buBlip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Корпоративные войны</a:t>
            </a:r>
          </a:p>
          <a:p>
            <a:pPr>
              <a:buSzPct val="150000"/>
              <a:buBlip>
                <a:blip r:embed="rId3"/>
              </a:buBlip>
            </a:pPr>
            <a:endParaRPr lang="ru-RU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02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ru-RU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Многополярный мир </a:t>
            </a:r>
            <a:endParaRPr lang="ru-RU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248400"/>
          </a:xfrm>
        </p:spPr>
        <p:txBody>
          <a:bodyPr/>
          <a:lstStyle/>
          <a:p>
            <a:pPr>
              <a:buSzPct val="150000"/>
              <a:buBlip>
                <a:blip r:embed="rId2"/>
              </a:buBlip>
            </a:pP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Доля в мировом ВВП по текущему обменному курсу (2014): США – 22,5%, Китая – 13,4%, Япония – 6%, Германия – 5%, Британия – 4%, Франция – 3,7%, Бразилия – 3%, Индия – 2,7%, Россия – 2,4%, Ю. Корея – 1,8%, Мексика – 1,7%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Доля в мировом экспорте товаров (2013): Китай – 11,7%, США – 8,4%, Германия – 7,7%, Япония – 3,8%, Голландия – 3,6%, Франция – 3,1%, Ю. Корея – 3,0%, Британия – 2,9%, Гонконг – 2,8%, Россия – 2,8%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Доля в мировом импорте (2013): США (12,3%), Китай (10,3%), Германия (6,3%), Япония (4,4%), Франция (3,6%), Британия (3,5%), Гонконг (3,3%), Ю. Корея (2,7%)</a:t>
            </a:r>
          </a:p>
          <a:p>
            <a:pPr>
              <a:buSzPct val="150000"/>
              <a:buBlip>
                <a:blip r:embed="rId2"/>
              </a:buBlip>
            </a:pP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Доля </a:t>
            </a:r>
            <a:r>
              <a:rPr lang="ru-RU" sz="23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накопленных в мире ПИИ 2013 (</a:t>
            </a:r>
            <a:r>
              <a:rPr lang="ru-RU" sz="23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inflow</a:t>
            </a:r>
            <a:r>
              <a:rPr lang="ru-RU" sz="23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США (19,4</a:t>
            </a: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%),</a:t>
            </a:r>
            <a:r>
              <a:rPr lang="ru-RU" sz="23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Британия (6,3%), </a:t>
            </a: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Гонконг </a:t>
            </a:r>
            <a:r>
              <a:rPr lang="ru-RU" sz="23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(5,7%), </a:t>
            </a: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Франция </a:t>
            </a:r>
            <a:r>
              <a:rPr lang="ru-RU" sz="23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(4,2%), </a:t>
            </a: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Китай </a:t>
            </a:r>
            <a:r>
              <a:rPr lang="ru-RU" sz="23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(3,8%), Сингапур (3,3%), Германия (3,3</a:t>
            </a: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%), Швейцария </a:t>
            </a:r>
            <a:r>
              <a:rPr lang="ru-RU" sz="23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(2,9%), </a:t>
            </a: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Россия </a:t>
            </a:r>
            <a:r>
              <a:rPr lang="ru-RU" sz="23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(2,3</a:t>
            </a: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%), </a:t>
            </a:r>
            <a:r>
              <a:rPr lang="ru-RU" sz="23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Швеция (1,5%), развивающиеся страны (33,3</a:t>
            </a:r>
            <a:r>
              <a:rPr lang="ru-RU" sz="23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%).</a:t>
            </a:r>
          </a:p>
          <a:p>
            <a:endParaRPr lang="ru-RU" sz="27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43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1219200"/>
          </a:xfrm>
        </p:spPr>
        <p:txBody>
          <a:bodyPr/>
          <a:lstStyle/>
          <a:p>
            <a:r>
              <a:rPr lang="ru-RU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Доля компаний </a:t>
            </a:r>
            <a:r>
              <a:rPr lang="en-US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Fortune-500 </a:t>
            </a:r>
            <a:r>
              <a:rPr lang="ru-RU" sz="36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развивающихся рынках 1980 - 2025</a:t>
            </a:r>
            <a:endParaRPr lang="ru-RU" sz="36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Users\user\Desktop\Working-office-sinceMarch19-2015\2015-edelman-trust-barometer-global-results-44-10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9" b="12468"/>
          <a:stretch/>
        </p:blipFill>
        <p:spPr bwMode="auto">
          <a:xfrm>
            <a:off x="-135914" y="1447800"/>
            <a:ext cx="931554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8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ru-RU" sz="37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Мир с острым дефицитом свободы</a:t>
            </a:r>
            <a:endParaRPr lang="ru-RU" sz="3700" b="1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buSzPct val="150000"/>
              <a:buBlip>
                <a:blip r:embed="rId2"/>
              </a:buBlip>
            </a:pP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С точки зрения политических и гражданских свобод в свободных странах в 2015г. живет 39,8% населения Земли, остальные (4,34 млрд.) испытывают дефицит свободы, а 2,6 млрд. (36,2%) живут в несвободных </a:t>
            </a: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странах.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В </a:t>
            </a: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1990-м в свободных странах жило 39,2% жителей, в несвободных – 32,9% (1,75 млрд</a:t>
            </a: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.)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В </a:t>
            </a: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1980-м в свободных странах жило 35,9% жителей Земли, в несвободных – 1,9 млрд. (42,5</a:t>
            </a: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%).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SzPct val="150000"/>
              <a:buBlip>
                <a:blip r:embed="rId2"/>
              </a:buBlip>
            </a:pP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Экономически </a:t>
            </a: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свободные страны г. в </a:t>
            </a: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2015</a:t>
            </a:r>
            <a:r>
              <a:rPr lang="ru-RU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– всего пять: Гонконг, Сингапур, Новая Зеландия, Австралия, Швейцария (3% от общего числа</a:t>
            </a:r>
            <a:r>
              <a:rPr lang="ru-RU" sz="2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Times New Roman"/>
              </a:rPr>
              <a:t>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541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 rotWithShape="1">
          <a:blip r:embed="rId2"/>
          <a:srcRect l="20431" t="13202" r="22538" b="10786"/>
          <a:stretch/>
        </p:blipFill>
        <p:spPr>
          <a:xfrm>
            <a:off x="0" y="1219200"/>
            <a:ext cx="8991600" cy="609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1219200"/>
          </a:xfrm>
        </p:spPr>
        <p:txBody>
          <a:bodyPr/>
          <a:lstStyle/>
          <a:p>
            <a:r>
              <a:rPr lang="ru-RU" sz="35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Мир в состоянии кризиса доверия</a:t>
            </a:r>
            <a:br>
              <a:rPr lang="ru-RU" sz="3500" b="1" dirty="0" smtClean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ln>
                  <a:solidFill>
                    <a:srgbClr val="99FF66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Edelman Trust Barometer:</a:t>
            </a:r>
            <a:r>
              <a:rPr lang="ru-RU" sz="2800" b="1" dirty="0" smtClean="0">
                <a:ln>
                  <a:solidFill>
                    <a:srgbClr val="99FF66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2014 </a:t>
            </a:r>
            <a:r>
              <a:rPr lang="ru-RU" sz="2800" b="1" dirty="0">
                <a:ln>
                  <a:solidFill>
                    <a:srgbClr val="99FF66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год </a:t>
            </a:r>
            <a:r>
              <a:rPr lang="ru-RU" sz="2800" b="1" dirty="0" smtClean="0">
                <a:ln>
                  <a:solidFill>
                    <a:srgbClr val="99FF66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br>
              <a:rPr lang="ru-RU" sz="2800" b="1" dirty="0" smtClean="0">
                <a:ln>
                  <a:solidFill>
                    <a:srgbClr val="99FF66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b="1" dirty="0" smtClean="0">
                <a:ln>
                  <a:solidFill>
                    <a:srgbClr val="99FF66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год непредсказуемого </a:t>
            </a:r>
            <a:r>
              <a:rPr lang="ru-RU" sz="2800" b="1" dirty="0">
                <a:ln>
                  <a:solidFill>
                    <a:srgbClr val="99FF66"/>
                  </a:solidFill>
                </a:ln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невообразимого </a:t>
            </a:r>
          </a:p>
        </p:txBody>
      </p:sp>
    </p:spTree>
    <p:extLst>
      <p:ext uri="{BB962C8B-B14F-4D97-AF65-F5344CB8AC3E}">
        <p14:creationId xmlns:p14="http://schemas.microsoft.com/office/powerpoint/2010/main" val="217377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14237</TotalTime>
  <Words>1241</Words>
  <Application>Microsoft Office PowerPoint</Application>
  <PresentationFormat>Экран (4:3)</PresentationFormat>
  <Paragraphs>130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0" baseType="lpstr">
      <vt:lpstr>Default Design</vt:lpstr>
      <vt:lpstr>2_Default Design</vt:lpstr>
      <vt:lpstr>1_Default Design</vt:lpstr>
      <vt:lpstr>Закат Вашингтона и консенсуса</vt:lpstr>
      <vt:lpstr>Почти 100 лет назад </vt:lpstr>
      <vt:lpstr>Обострение конфликтов и противоречий</vt:lpstr>
      <vt:lpstr>Мир-2015 в состоянии  «горячей» войны </vt:lpstr>
      <vt:lpstr>Мир-2015: войны без оружия  </vt:lpstr>
      <vt:lpstr>Многополярный мир </vt:lpstr>
      <vt:lpstr>Доля компаний Fortune-500 на развивающихся рынках 1980 - 2025</vt:lpstr>
      <vt:lpstr>Мир с острым дефицитом свободы</vt:lpstr>
      <vt:lpstr>Мир в состоянии кризиса доверия Edelman Trust Barometer: 2014 год –  год непредсказуемого и невообразимого </vt:lpstr>
      <vt:lpstr>Новые лидеры и генераторы контента </vt:lpstr>
      <vt:lpstr>Интервенционизм в зените  </vt:lpstr>
      <vt:lpstr>Искусство интерпретаций: ВВП per capita по ппс 1990 </vt:lpstr>
      <vt:lpstr>Международная банковская мафия/картель манипуляция обменными курсами на форексе при ежедневном объёме торгов $5,3 трлн.  </vt:lpstr>
      <vt:lpstr>Переоценка финансового углубления, стабильности и роста</vt:lpstr>
      <vt:lpstr>Составные части общей теории  государственного интервенционизма  </vt:lpstr>
      <vt:lpstr>Два мнения:   1. Антикапиталист Шпенглер 1918г.  </vt:lpstr>
      <vt:lpstr>2. Антикапиталист Роберт Шиллер, лауреат Нобелевской премии по экономике 2013г. </vt:lpstr>
      <vt:lpstr>Деконсенсусизация  </vt:lpstr>
      <vt:lpstr>Оружие № 1 очередной перезагрузки интервенционизма </vt:lpstr>
      <vt:lpstr>Оружие № 2 Экономика равенства (ОЭСР, ООН, ВБ, университеты Ivy League)   </vt:lpstr>
      <vt:lpstr>Эконометрическое шулерство. Кругман кейс </vt:lpstr>
      <vt:lpstr>От Кругмана </vt:lpstr>
      <vt:lpstr>Изощрённая защита интервенционистов </vt:lpstr>
      <vt:lpstr>Антикапиталистический абсурдистан </vt:lpstr>
      <vt:lpstr>Сценарии развития ситуации</vt:lpstr>
      <vt:lpstr>Геннадий Лебедев инвестировал бы свои силы, энергию и драйв в первый сценарий  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Jaroslav</dc:creator>
  <cp:lastModifiedBy>user</cp:lastModifiedBy>
  <cp:revision>1550</cp:revision>
  <dcterms:created xsi:type="dcterms:W3CDTF">2011-04-20T22:07:42Z</dcterms:created>
  <dcterms:modified xsi:type="dcterms:W3CDTF">2015-05-23T12:33:01Z</dcterms:modified>
</cp:coreProperties>
</file>